
<file path=[Content_Types].xml><?xml version="1.0" encoding="utf-8"?>
<Types xmlns="http://schemas.openxmlformats.org/package/2006/content-types">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
  </p:notesMasterIdLst>
  <p:sldIdLst>
    <p:sldId id="260" r:id="rId3"/>
    <p:sldId id="257"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howOutlineIcons="0" snapVertSplitter="1" vertBarState="minimized" horzBarState="maximized">
    <p:restoredLeft sz="34605" autoAdjust="0"/>
    <p:restoredTop sz="86358" autoAdjust="0"/>
  </p:normalViewPr>
  <p:slideViewPr>
    <p:cSldViewPr>
      <p:cViewPr varScale="1">
        <p:scale>
          <a:sx n="69" d="100"/>
          <a:sy n="69" d="100"/>
        </p:scale>
        <p:origin x="-1796" y="-104"/>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10" d="100"/>
          <a:sy n="110" d="100"/>
        </p:scale>
        <p:origin x="-1420" y="322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4687627588218141"/>
          <c:y val="3.1370725398455632E-2"/>
          <c:w val="0.80730193448041254"/>
          <c:h val="0.80970938415306781"/>
        </c:manualLayout>
      </c:layout>
      <c:barChart>
        <c:barDir val="col"/>
        <c:grouping val="clustered"/>
        <c:ser>
          <c:idx val="0"/>
          <c:order val="0"/>
          <c:tx>
            <c:strRef>
              <c:f>Sheet1!$B$1</c:f>
              <c:strCache>
                <c:ptCount val="1"/>
                <c:pt idx="0">
                  <c:v>Actual</c:v>
                </c:pt>
              </c:strCache>
            </c:strRef>
          </c:tx>
          <c:cat>
            <c:strRef>
              <c:f>Sheet1!$A$2:$A$6</c:f>
              <c:strCache>
                <c:ptCount val="5"/>
                <c:pt idx="0">
                  <c:v>Income</c:v>
                </c:pt>
                <c:pt idx="1">
                  <c:v>Benevolence</c:v>
                </c:pt>
                <c:pt idx="2">
                  <c:v>Programs</c:v>
                </c:pt>
                <c:pt idx="3">
                  <c:v>Staff</c:v>
                </c:pt>
                <c:pt idx="4">
                  <c:v>Facilities</c:v>
                </c:pt>
              </c:strCache>
            </c:strRef>
          </c:cat>
          <c:val>
            <c:numRef>
              <c:f>Sheet1!$B$2:$B$6</c:f>
              <c:numCache>
                <c:formatCode>_("$"* #,##0_);_("$"* \(#,##0\);_("$"* "-"??_);_(@_)</c:formatCode>
                <c:ptCount val="5"/>
                <c:pt idx="0">
                  <c:v>416595</c:v>
                </c:pt>
                <c:pt idx="1">
                  <c:v>33929</c:v>
                </c:pt>
                <c:pt idx="2">
                  <c:v>26608</c:v>
                </c:pt>
                <c:pt idx="3">
                  <c:v>221157</c:v>
                </c:pt>
                <c:pt idx="4">
                  <c:v>59661</c:v>
                </c:pt>
              </c:numCache>
            </c:numRef>
          </c:val>
        </c:ser>
        <c:ser>
          <c:idx val="1"/>
          <c:order val="1"/>
          <c:tx>
            <c:strRef>
              <c:f>Sheet1!$C$1</c:f>
              <c:strCache>
                <c:ptCount val="1"/>
                <c:pt idx="0">
                  <c:v>Budget</c:v>
                </c:pt>
              </c:strCache>
            </c:strRef>
          </c:tx>
          <c:cat>
            <c:strRef>
              <c:f>Sheet1!$A$2:$A$6</c:f>
              <c:strCache>
                <c:ptCount val="5"/>
                <c:pt idx="0">
                  <c:v>Income</c:v>
                </c:pt>
                <c:pt idx="1">
                  <c:v>Benevolence</c:v>
                </c:pt>
                <c:pt idx="2">
                  <c:v>Programs</c:v>
                </c:pt>
                <c:pt idx="3">
                  <c:v>Staff</c:v>
                </c:pt>
                <c:pt idx="4">
                  <c:v>Facilities</c:v>
                </c:pt>
              </c:strCache>
            </c:strRef>
          </c:cat>
          <c:val>
            <c:numRef>
              <c:f>Sheet1!$C$2:$C$6</c:f>
              <c:numCache>
                <c:formatCode>_("$"* #,##0_);_("$"* \(#,##0\);_("$"* "-"??_);_(@_)</c:formatCode>
                <c:ptCount val="5"/>
                <c:pt idx="0">
                  <c:v>412473</c:v>
                </c:pt>
                <c:pt idx="1">
                  <c:v>32429</c:v>
                </c:pt>
                <c:pt idx="2">
                  <c:v>46034</c:v>
                </c:pt>
                <c:pt idx="3">
                  <c:v>271867</c:v>
                </c:pt>
                <c:pt idx="4">
                  <c:v>60383</c:v>
                </c:pt>
              </c:numCache>
            </c:numRef>
          </c:val>
        </c:ser>
        <c:axId val="141933568"/>
        <c:axId val="142050048"/>
      </c:barChart>
      <c:catAx>
        <c:axId val="141933568"/>
        <c:scaling>
          <c:orientation val="minMax"/>
        </c:scaling>
        <c:axPos val="b"/>
        <c:tickLblPos val="nextTo"/>
        <c:txPr>
          <a:bodyPr/>
          <a:lstStyle/>
          <a:p>
            <a:pPr>
              <a:defRPr b="1"/>
            </a:pPr>
            <a:endParaRPr lang="en-US"/>
          </a:p>
        </c:txPr>
        <c:crossAx val="142050048"/>
        <c:crosses val="autoZero"/>
        <c:auto val="1"/>
        <c:lblAlgn val="ctr"/>
        <c:lblOffset val="100"/>
      </c:catAx>
      <c:valAx>
        <c:axId val="142050048"/>
        <c:scaling>
          <c:orientation val="minMax"/>
          <c:max val="420000"/>
          <c:min val="0"/>
        </c:scaling>
        <c:axPos val="l"/>
        <c:majorGridlines/>
        <c:numFmt formatCode="&quot;$&quot;#,##0" sourceLinked="0"/>
        <c:tickLblPos val="nextTo"/>
        <c:crossAx val="141933568"/>
        <c:crosses val="autoZero"/>
        <c:crossBetween val="between"/>
        <c:majorUnit val="50000"/>
        <c:minorUnit val="10000"/>
        <c:dispUnits>
          <c:builtInUnit val="thousands"/>
          <c:dispUnitsLbl>
            <c:layout>
              <c:manualLayout>
                <c:xMode val="edge"/>
                <c:yMode val="edge"/>
                <c:x val="6.306989404102274E-3"/>
                <c:y val="0.3378245654075856"/>
              </c:manualLayout>
            </c:layout>
            <c:tx>
              <c:rich>
                <a:bodyPr/>
                <a:lstStyle/>
                <a:p>
                  <a:pPr>
                    <a:defRPr/>
                  </a:pPr>
                  <a:r>
                    <a:rPr lang="en-US" dirty="0" smtClean="0"/>
                    <a:t>$</a:t>
                  </a:r>
                  <a:r>
                    <a:rPr lang="en-US" baseline="0" dirty="0" smtClean="0"/>
                    <a:t> in </a:t>
                  </a:r>
                  <a:r>
                    <a:rPr lang="en-US" dirty="0" smtClean="0"/>
                    <a:t>Thousands</a:t>
                  </a:r>
                  <a:endParaRPr lang="en-US" dirty="0"/>
                </a:p>
              </c:rich>
            </c:tx>
          </c:dispUnitsLbl>
        </c:dispUnits>
      </c:valAx>
    </c:plotArea>
    <c:legend>
      <c:legendPos val="r"/>
      <c:layout>
        <c:manualLayout>
          <c:xMode val="edge"/>
          <c:yMode val="edge"/>
          <c:x val="0"/>
          <c:y val="0.8849030012552781"/>
          <c:w val="0.14074731826999901"/>
          <c:h val="0.10660732625813087"/>
        </c:manualLayout>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8470794769074939"/>
          <c:y val="0.11308982210557005"/>
          <c:w val="0.6295282497582535"/>
          <c:h val="0.88600272188198559"/>
        </c:manualLayout>
      </c:layout>
      <c:pieChart>
        <c:varyColors val="1"/>
        <c:ser>
          <c:idx val="0"/>
          <c:order val="0"/>
          <c:tx>
            <c:strRef>
              <c:f>Sheet1!$B$1</c:f>
              <c:strCache>
                <c:ptCount val="1"/>
                <c:pt idx="0">
                  <c:v>LCR 2021 Budget</c:v>
                </c:pt>
              </c:strCache>
            </c:strRef>
          </c:tx>
          <c:dLbls>
            <c:dLbl>
              <c:idx val="0"/>
              <c:layout>
                <c:manualLayout>
                  <c:x val="-0.21353978322154174"/>
                  <c:y val="0.17104411606083494"/>
                </c:manualLayout>
              </c:layout>
              <c:tx>
                <c:rich>
                  <a:bodyPr/>
                  <a:lstStyle/>
                  <a:p>
                    <a:r>
                      <a:rPr lang="en-US" sz="2800" b="1" dirty="0">
                        <a:solidFill>
                          <a:schemeClr val="bg1"/>
                        </a:solidFill>
                      </a:rPr>
                      <a:t>Loving Jesus
</a:t>
                    </a:r>
                    <a:r>
                      <a:rPr lang="en-US" sz="2800" b="1" dirty="0" smtClean="0">
                        <a:solidFill>
                          <a:schemeClr val="bg1"/>
                        </a:solidFill>
                      </a:rPr>
                      <a:t>$163,122</a:t>
                    </a:r>
                    <a:endParaRPr lang="en-US" sz="2800" b="1" dirty="0">
                      <a:solidFill>
                        <a:schemeClr val="bg1"/>
                      </a:solidFill>
                    </a:endParaRPr>
                  </a:p>
                </c:rich>
              </c:tx>
              <c:showCatName val="1"/>
              <c:showPercent val="1"/>
            </c:dLbl>
            <c:dLbl>
              <c:idx val="1"/>
              <c:layout>
                <c:manualLayout>
                  <c:x val="-0.14974311023622069"/>
                  <c:y val="-8.20924283198778E-2"/>
                </c:manualLayout>
              </c:layout>
              <c:tx>
                <c:rich>
                  <a:bodyPr/>
                  <a:lstStyle/>
                  <a:p>
                    <a:r>
                      <a:rPr lang="en-US" sz="2800" b="1" dirty="0">
                        <a:solidFill>
                          <a:schemeClr val="bg1"/>
                        </a:solidFill>
                      </a:rPr>
                      <a:t>Changing Lives
</a:t>
                    </a:r>
                    <a:r>
                      <a:rPr lang="en-US" sz="2800" b="1" dirty="0" smtClean="0">
                        <a:solidFill>
                          <a:schemeClr val="bg1"/>
                        </a:solidFill>
                      </a:rPr>
                      <a:t>$97,884</a:t>
                    </a:r>
                    <a:endParaRPr lang="en-US" sz="2800" b="1" dirty="0">
                      <a:solidFill>
                        <a:schemeClr val="bg1"/>
                      </a:solidFill>
                    </a:endParaRPr>
                  </a:p>
                </c:rich>
              </c:tx>
              <c:showCatName val="1"/>
              <c:showPercent val="1"/>
            </c:dLbl>
            <c:dLbl>
              <c:idx val="2"/>
              <c:layout>
                <c:manualLayout>
                  <c:x val="0.19273184601924759"/>
                  <c:y val="-0.19437938137479654"/>
                </c:manualLayout>
              </c:layout>
              <c:tx>
                <c:rich>
                  <a:bodyPr/>
                  <a:lstStyle/>
                  <a:p>
                    <a:r>
                      <a:rPr lang="en-US" sz="2800" b="1" dirty="0">
                        <a:solidFill>
                          <a:schemeClr val="bg1"/>
                        </a:solidFill>
                      </a:rPr>
                      <a:t>Reaching Out
</a:t>
                    </a:r>
                    <a:r>
                      <a:rPr lang="en-US" sz="2800" b="1" dirty="0" smtClean="0">
                        <a:solidFill>
                          <a:schemeClr val="bg1"/>
                        </a:solidFill>
                      </a:rPr>
                      <a:t>$130,252</a:t>
                    </a:r>
                    <a:endParaRPr lang="en-US" sz="2800" b="1" dirty="0">
                      <a:solidFill>
                        <a:schemeClr val="bg1"/>
                      </a:solidFill>
                    </a:endParaRPr>
                  </a:p>
                </c:rich>
              </c:tx>
              <c:showCatName val="1"/>
              <c:showPercent val="1"/>
            </c:dLbl>
            <c:dLbl>
              <c:idx val="3"/>
              <c:layout>
                <c:manualLayout>
                  <c:x val="0.16881841158744104"/>
                  <c:y val="0.23928127134793109"/>
                </c:manualLayout>
              </c:layout>
              <c:tx>
                <c:rich>
                  <a:bodyPr/>
                  <a:lstStyle/>
                  <a:p>
                    <a:r>
                      <a:rPr lang="en-US" sz="2800" b="1" dirty="0">
                        <a:solidFill>
                          <a:schemeClr val="bg1"/>
                        </a:solidFill>
                      </a:rPr>
                      <a:t>Building
</a:t>
                    </a:r>
                    <a:r>
                      <a:rPr lang="en-US" sz="2800" b="1" dirty="0" smtClean="0">
                        <a:solidFill>
                          <a:schemeClr val="bg1"/>
                        </a:solidFill>
                      </a:rPr>
                      <a:t>$114,401</a:t>
                    </a:r>
                    <a:endParaRPr lang="en-US" sz="2800" b="1" dirty="0">
                      <a:solidFill>
                        <a:schemeClr val="bg1"/>
                      </a:solidFill>
                    </a:endParaRPr>
                  </a:p>
                </c:rich>
              </c:tx>
              <c:showCatName val="1"/>
              <c:showPercent val="1"/>
            </c:dLbl>
            <c:spPr>
              <a:noFill/>
            </c:spPr>
            <c:showCatName val="1"/>
            <c:showPercent val="1"/>
            <c:showLeaderLines val="1"/>
          </c:dLbls>
          <c:cat>
            <c:strRef>
              <c:f>Sheet1!$A$2:$A$5</c:f>
              <c:strCache>
                <c:ptCount val="4"/>
                <c:pt idx="0">
                  <c:v>Loving Jesus</c:v>
                </c:pt>
                <c:pt idx="1">
                  <c:v>Changing Lives</c:v>
                </c:pt>
                <c:pt idx="2">
                  <c:v>Reaching Out</c:v>
                </c:pt>
                <c:pt idx="3">
                  <c:v>Building</c:v>
                </c:pt>
              </c:strCache>
            </c:strRef>
          </c:cat>
          <c:val>
            <c:numRef>
              <c:f>Sheet1!$B$2:$B$5</c:f>
              <c:numCache>
                <c:formatCode>General</c:formatCode>
                <c:ptCount val="4"/>
                <c:pt idx="0">
                  <c:v>163122</c:v>
                </c:pt>
                <c:pt idx="1">
                  <c:v>97884</c:v>
                </c:pt>
                <c:pt idx="2">
                  <c:v>130252</c:v>
                </c:pt>
                <c:pt idx="3">
                  <c:v>114401</c:v>
                </c:pt>
              </c:numCache>
            </c:numRef>
          </c:val>
        </c:ser>
        <c:dLbls>
          <c:showCatName val="1"/>
          <c:showPercent val="1"/>
        </c:dLbls>
        <c:firstSliceAng val="0"/>
      </c:pieChart>
    </c:plotArea>
    <c:plotVisOnly val="1"/>
  </c:chart>
  <c:txPr>
    <a:bodyPr/>
    <a:lstStyle/>
    <a:p>
      <a:pPr>
        <a:defRPr sz="1800"/>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0.025</cdr:x>
      <cdr:y>0.12658</cdr:y>
    </cdr:from>
    <cdr:to>
      <cdr:x>0.27076</cdr:x>
      <cdr:y>0.32598</cdr:y>
    </cdr:to>
    <cdr:sp macro="" textlink="">
      <cdr:nvSpPr>
        <cdr:cNvPr id="4" name="TextBox 3"/>
        <cdr:cNvSpPr txBox="1"/>
      </cdr:nvSpPr>
      <cdr:spPr>
        <a:xfrm xmlns:a="http://schemas.openxmlformats.org/drawingml/2006/main">
          <a:off x="228600" y="762000"/>
          <a:ext cx="2247228" cy="120034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US" dirty="0" smtClean="0"/>
            <a:t>Includes:</a:t>
          </a:r>
        </a:p>
        <a:p xmlns:a="http://schemas.openxmlformats.org/drawingml/2006/main">
          <a:pPr>
            <a:buFont typeface="Calibri" pitchFamily="34" charset="0"/>
            <a:buChar char="−"/>
          </a:pPr>
          <a:r>
            <a:rPr lang="en-US" dirty="0" smtClean="0"/>
            <a:t>  Upkeep of building</a:t>
          </a:r>
        </a:p>
        <a:p xmlns:a="http://schemas.openxmlformats.org/drawingml/2006/main">
          <a:pPr>
            <a:buFont typeface="Calibri" pitchFamily="34" charset="0"/>
            <a:buChar char="−"/>
          </a:pPr>
          <a:r>
            <a:rPr lang="en-US" dirty="0" smtClean="0"/>
            <a:t>  Updates</a:t>
          </a:r>
        </a:p>
        <a:p xmlns:a="http://schemas.openxmlformats.org/drawingml/2006/main">
          <a:pPr>
            <a:buFont typeface="Calibri" pitchFamily="34" charset="0"/>
            <a:buChar char="−"/>
          </a:pPr>
          <a:r>
            <a:rPr lang="en-US" dirty="0" smtClean="0"/>
            <a:t>  Custodian Support</a:t>
          </a:r>
        </a:p>
      </cdr:txBody>
    </cdr:sp>
  </cdr:relSizeAnchor>
  <cdr:relSizeAnchor xmlns:cdr="http://schemas.openxmlformats.org/drawingml/2006/chartDrawing">
    <cdr:from>
      <cdr:x>0.7</cdr:x>
      <cdr:y>0.79747</cdr:y>
    </cdr:from>
    <cdr:to>
      <cdr:x>1</cdr:x>
      <cdr:y>0.99687</cdr:y>
    </cdr:to>
    <cdr:sp macro="" textlink="">
      <cdr:nvSpPr>
        <cdr:cNvPr id="5" name="TextBox 3"/>
        <cdr:cNvSpPr txBox="1"/>
      </cdr:nvSpPr>
      <cdr:spPr>
        <a:xfrm xmlns:a="http://schemas.openxmlformats.org/drawingml/2006/main">
          <a:off x="6400801" y="4800600"/>
          <a:ext cx="2743199" cy="12003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US" dirty="0" smtClean="0"/>
            <a:t>Includes:</a:t>
          </a:r>
        </a:p>
        <a:p xmlns:a="http://schemas.openxmlformats.org/drawingml/2006/main">
          <a:pPr>
            <a:buFont typeface="Calibri" pitchFamily="34" charset="0"/>
            <a:buChar char="−"/>
          </a:pPr>
          <a:r>
            <a:rPr lang="en-US" dirty="0" smtClean="0"/>
            <a:t>  Sun School/Confirmation</a:t>
          </a:r>
        </a:p>
        <a:p xmlns:a="http://schemas.openxmlformats.org/drawingml/2006/main">
          <a:pPr>
            <a:buFont typeface="Calibri" pitchFamily="34" charset="0"/>
            <a:buChar char="−"/>
          </a:pPr>
          <a:r>
            <a:rPr lang="en-US" dirty="0" smtClean="0"/>
            <a:t>  Youth/Missions Trips</a:t>
          </a:r>
        </a:p>
        <a:p xmlns:a="http://schemas.openxmlformats.org/drawingml/2006/main">
          <a:pPr>
            <a:buFont typeface="Calibri" pitchFamily="34" charset="0"/>
            <a:buChar char="−"/>
          </a:pPr>
          <a:r>
            <a:rPr lang="en-US" dirty="0" smtClean="0"/>
            <a:t>  </a:t>
          </a:r>
          <a:r>
            <a:rPr lang="en-US" dirty="0" err="1" smtClean="0"/>
            <a:t>Sm</a:t>
          </a:r>
          <a:r>
            <a:rPr lang="en-US" dirty="0" smtClean="0"/>
            <a:t> Groups/Fellowship</a:t>
          </a:r>
          <a:endParaRPr lang="en-US" dirty="0"/>
        </a:p>
      </cdr:txBody>
    </cdr:sp>
  </cdr:relSizeAnchor>
  <cdr:relSizeAnchor xmlns:cdr="http://schemas.openxmlformats.org/drawingml/2006/chartDrawing">
    <cdr:from>
      <cdr:x>0</cdr:x>
      <cdr:y>0.65823</cdr:y>
    </cdr:from>
    <cdr:to>
      <cdr:x>0.29167</cdr:x>
      <cdr:y>0.98033</cdr:y>
    </cdr:to>
    <cdr:sp macro="" textlink="">
      <cdr:nvSpPr>
        <cdr:cNvPr id="6" name="TextBox 1"/>
        <cdr:cNvSpPr txBox="1"/>
      </cdr:nvSpPr>
      <cdr:spPr>
        <a:xfrm xmlns:a="http://schemas.openxmlformats.org/drawingml/2006/main">
          <a:off x="0" y="3962413"/>
          <a:ext cx="2667030" cy="193899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800" dirty="0" smtClean="0"/>
            <a:t>Includes:</a:t>
          </a:r>
        </a:p>
        <a:p xmlns:a="http://schemas.openxmlformats.org/drawingml/2006/main">
          <a:pPr>
            <a:buFont typeface="Calibri" pitchFamily="34" charset="0"/>
            <a:buChar char="−"/>
          </a:pPr>
          <a:r>
            <a:rPr lang="en-US" sz="1800" dirty="0" smtClean="0"/>
            <a:t>  Benevolence</a:t>
          </a:r>
        </a:p>
        <a:p xmlns:a="http://schemas.openxmlformats.org/drawingml/2006/main">
          <a:r>
            <a:rPr lang="en-US" sz="1800" dirty="0" smtClean="0"/>
            <a:t>       </a:t>
          </a:r>
          <a:r>
            <a:rPr lang="en-US" sz="1600" dirty="0" smtClean="0"/>
            <a:t>ELCA </a:t>
          </a:r>
          <a:r>
            <a:rPr lang="en-US" sz="1600" dirty="0" err="1" smtClean="0"/>
            <a:t>Churchwide</a:t>
          </a:r>
          <a:r>
            <a:rPr lang="en-US" sz="1600" dirty="0" smtClean="0"/>
            <a:t>, </a:t>
          </a:r>
        </a:p>
        <a:p xmlns:a="http://schemas.openxmlformats.org/drawingml/2006/main">
          <a:r>
            <a:rPr lang="en-US" sz="1600" dirty="0" smtClean="0"/>
            <a:t>        HALO, Vet. Tiny Homes,</a:t>
          </a:r>
        </a:p>
        <a:p xmlns:a="http://schemas.openxmlformats.org/drawingml/2006/main">
          <a:r>
            <a:rPr lang="en-US" sz="1600" dirty="0" smtClean="0"/>
            <a:t>        Community Meals &amp;    </a:t>
          </a:r>
        </a:p>
        <a:p xmlns:a="http://schemas.openxmlformats.org/drawingml/2006/main">
          <a:r>
            <a:rPr lang="en-US" sz="1600" dirty="0" smtClean="0"/>
            <a:t>        Neighborhood Camp</a:t>
          </a:r>
          <a:endParaRPr lang="en-US" sz="1800" dirty="0" smtClean="0"/>
        </a:p>
        <a:p xmlns:a="http://schemas.openxmlformats.org/drawingml/2006/main">
          <a:pPr>
            <a:buFont typeface="Calibri" pitchFamily="34" charset="0"/>
            <a:buChar char="−"/>
          </a:pPr>
          <a:r>
            <a:rPr lang="en-US" sz="1800" dirty="0" smtClean="0"/>
            <a:t>  Evangelism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6354D8-4947-409D-B92A-D8E40D274BDF}" type="datetimeFigureOut">
              <a:rPr lang="en-US" smtClean="0"/>
              <a:pPr/>
              <a:t>11/12/2020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89603A-3C93-49C1-A072-2855D0A027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400" y="4267200"/>
            <a:ext cx="6705600" cy="4876800"/>
          </a:xfrm>
        </p:spPr>
        <p:txBody>
          <a:bodyPr>
            <a:normAutofit fontScale="92500" lnSpcReduction="10000"/>
          </a:bodyPr>
          <a:lstStyle/>
          <a:p>
            <a:r>
              <a:rPr lang="en-US" sz="1400" dirty="0" smtClean="0"/>
              <a:t>Good Morning, My name is Dawn Jacobson and I am the current lead for the Finance Committee.  As we are approaching the year end of 2020, I wanted to provide an overview of our income and expense.  This slide shows where we are through October.  The blue columns are </a:t>
            </a:r>
            <a:r>
              <a:rPr lang="en-US" sz="1400" dirty="0" err="1" smtClean="0"/>
              <a:t>actuals</a:t>
            </a:r>
            <a:r>
              <a:rPr lang="en-US" sz="1400" dirty="0" smtClean="0"/>
              <a:t> and the red columns are budget. </a:t>
            </a:r>
          </a:p>
          <a:p>
            <a:endParaRPr lang="en-US" sz="1400" dirty="0"/>
          </a:p>
          <a:p>
            <a:r>
              <a:rPr lang="en-US" sz="1400" dirty="0" smtClean="0"/>
              <a:t>You can see that </a:t>
            </a:r>
            <a:r>
              <a:rPr lang="en-US" sz="1400" b="1" dirty="0" smtClean="0"/>
              <a:t>income</a:t>
            </a:r>
            <a:r>
              <a:rPr lang="en-US" sz="1400" dirty="0" smtClean="0"/>
              <a:t> is slightly above budget and we would like to thank you for your continued support during this difficult year.  We couldn’t be in this position without each of you.</a:t>
            </a:r>
          </a:p>
          <a:p>
            <a:endParaRPr lang="en-US" sz="1400" dirty="0"/>
          </a:p>
          <a:p>
            <a:r>
              <a:rPr lang="en-US" sz="1400" dirty="0" smtClean="0"/>
              <a:t>For expenses, </a:t>
            </a:r>
            <a:r>
              <a:rPr lang="en-US" sz="1400" b="1" dirty="0" smtClean="0"/>
              <a:t>Benevolence</a:t>
            </a:r>
            <a:r>
              <a:rPr lang="en-US" sz="1400" dirty="0" smtClean="0"/>
              <a:t> is slightly above budget as we gave a bit more to the ELCA to support churches that were having financial difficulties during this pandemic.</a:t>
            </a:r>
          </a:p>
          <a:p>
            <a:endParaRPr lang="en-US" sz="1400" dirty="0"/>
          </a:p>
          <a:p>
            <a:r>
              <a:rPr lang="en-US" sz="1400" b="1" dirty="0" smtClean="0"/>
              <a:t>Programs</a:t>
            </a:r>
            <a:r>
              <a:rPr lang="en-US" sz="1400" dirty="0" smtClean="0"/>
              <a:t> are coming in below budget due to the limitations that the pandemic has on some of the programs we have at church.  </a:t>
            </a:r>
          </a:p>
          <a:p>
            <a:endParaRPr lang="en-US" sz="1400" dirty="0"/>
          </a:p>
          <a:p>
            <a:r>
              <a:rPr lang="en-US" sz="1400" b="1" dirty="0" smtClean="0"/>
              <a:t>Staff </a:t>
            </a:r>
            <a:r>
              <a:rPr lang="en-US" sz="1400" dirty="0" smtClean="0"/>
              <a:t>expenses </a:t>
            </a:r>
            <a:r>
              <a:rPr lang="en-US" sz="1400" dirty="0" smtClean="0"/>
              <a:t>are</a:t>
            </a:r>
            <a:r>
              <a:rPr lang="en-US" sz="1400" dirty="0" smtClean="0"/>
              <a:t> </a:t>
            </a:r>
            <a:r>
              <a:rPr lang="en-US" sz="1400" dirty="0" smtClean="0"/>
              <a:t>lower than budget because the budget had 6 months for the Associated Pastor position but instead Pastor Kelly will be starting in December.   This savings was offset slightly by Pastor John staying on a bit longer than planned.  In addition, we have not had the same music support this year given the way we have had to adjust services for the pandemic.</a:t>
            </a:r>
          </a:p>
          <a:p>
            <a:endParaRPr lang="en-US" sz="1400" dirty="0"/>
          </a:p>
          <a:p>
            <a:r>
              <a:rPr lang="en-US" sz="1400" b="1" dirty="0" smtClean="0"/>
              <a:t>Facility expense</a:t>
            </a:r>
            <a:r>
              <a:rPr lang="en-US" sz="1400" dirty="0" smtClean="0"/>
              <a:t> has remained at budget.   So, overall we are in a favorable position through October.  If this favorable position continues, Pastor Karen and the finance committee will be recommending to Council that we increase our benevolence, before the end of the year, to a tithing position of 10% (our budget was at 8%).  We are very blessed this year and thank you!</a:t>
            </a:r>
          </a:p>
          <a:p>
            <a:endParaRPr lang="en-US" sz="1400" dirty="0" smtClean="0"/>
          </a:p>
          <a:p>
            <a:r>
              <a:rPr lang="en-US" sz="1400" dirty="0" smtClean="0"/>
              <a:t>Now I would like to provide a high level of where we are estimating </a:t>
            </a:r>
            <a:r>
              <a:rPr lang="en-US" sz="1400" b="1" dirty="0" smtClean="0"/>
              <a:t>2021 financial expenses</a:t>
            </a:r>
            <a:r>
              <a:rPr lang="en-US" sz="1400" dirty="0" smtClean="0"/>
              <a:t>.</a:t>
            </a:r>
            <a:endParaRPr lang="en-US" sz="1400" dirty="0"/>
          </a:p>
        </p:txBody>
      </p:sp>
      <p:sp>
        <p:nvSpPr>
          <p:cNvPr id="4" name="Slide Number Placeholder 3"/>
          <p:cNvSpPr>
            <a:spLocks noGrp="1"/>
          </p:cNvSpPr>
          <p:nvPr>
            <p:ph type="sldNum" sz="quarter" idx="10"/>
          </p:nvPr>
        </p:nvSpPr>
        <p:spPr/>
        <p:txBody>
          <a:bodyPr/>
          <a:lstStyle/>
          <a:p>
            <a:fld id="{C489603A-3C93-49C1-A072-2855D0A0276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343400"/>
            <a:ext cx="6248400" cy="4648200"/>
          </a:xfrm>
        </p:spPr>
        <p:txBody>
          <a:bodyPr>
            <a:normAutofit fontScale="92500" lnSpcReduction="10000"/>
          </a:bodyPr>
          <a:lstStyle/>
          <a:p>
            <a:r>
              <a:rPr lang="en-US" sz="1600" dirty="0" smtClean="0"/>
              <a:t>This slides shows the current estimated expenses for 2021 by our mission statement categories.  I have also included the major types of expenses that are covered by each category.   For example, Loving Jesus includes Worship, Preaching, Music, and Pastoral Care.  </a:t>
            </a:r>
          </a:p>
          <a:p>
            <a:endParaRPr lang="en-US" sz="1600" dirty="0"/>
          </a:p>
          <a:p>
            <a:r>
              <a:rPr lang="en-US" sz="1600" dirty="0" smtClean="0"/>
              <a:t>In total, our expenses are nearly $10,000 higher than our 2020 budget.  As you may remember, at our Congregation meeting </a:t>
            </a:r>
            <a:r>
              <a:rPr lang="en-US" sz="1600" dirty="0" smtClean="0"/>
              <a:t>we </a:t>
            </a:r>
            <a:r>
              <a:rPr lang="en-US" sz="1600" dirty="0" smtClean="0"/>
              <a:t>approved </a:t>
            </a:r>
            <a:r>
              <a:rPr lang="en-US" sz="1600" dirty="0" smtClean="0"/>
              <a:t>to hire an Associate Pastor for a 2 </a:t>
            </a:r>
            <a:r>
              <a:rPr lang="en-US" sz="1600" dirty="0" smtClean="0"/>
              <a:t>year </a:t>
            </a:r>
            <a:r>
              <a:rPr lang="en-US" sz="1600" dirty="0" smtClean="0"/>
              <a:t>term.  At that time, we </a:t>
            </a:r>
            <a:r>
              <a:rPr lang="en-US" sz="1600" dirty="0" smtClean="0"/>
              <a:t>estimated that our expenses would be nearly $20,000 higher each </a:t>
            </a:r>
            <a:r>
              <a:rPr lang="en-US" sz="1600" dirty="0" smtClean="0"/>
              <a:t>of the </a:t>
            </a:r>
            <a:r>
              <a:rPr lang="en-US" sz="1600" dirty="0" smtClean="0"/>
              <a:t>2 years for </a:t>
            </a:r>
            <a:r>
              <a:rPr lang="en-US" sz="1600" dirty="0" smtClean="0"/>
              <a:t>this </a:t>
            </a:r>
            <a:r>
              <a:rPr lang="en-US" sz="1600" dirty="0" smtClean="0"/>
              <a:t>new position.  Given Pastor Kelly has chosen to not take the health care benefits </a:t>
            </a:r>
            <a:r>
              <a:rPr lang="en-US" sz="1600" dirty="0" smtClean="0"/>
              <a:t>offered through </a:t>
            </a:r>
            <a:r>
              <a:rPr lang="en-US" sz="1600" dirty="0" smtClean="0"/>
              <a:t>our church but instead be covered by her husbands insurance, we </a:t>
            </a:r>
            <a:r>
              <a:rPr lang="en-US" sz="1600" dirty="0" smtClean="0"/>
              <a:t>expect to be $</a:t>
            </a:r>
            <a:r>
              <a:rPr lang="en-US" sz="1600" dirty="0" smtClean="0"/>
              <a:t>10,000 higher in expenses.</a:t>
            </a:r>
          </a:p>
          <a:p>
            <a:endParaRPr lang="en-US" sz="1600" dirty="0"/>
          </a:p>
          <a:p>
            <a:r>
              <a:rPr lang="en-US" sz="1600" dirty="0" smtClean="0"/>
              <a:t>Although we have not yet reviewed this with </a:t>
            </a:r>
            <a:r>
              <a:rPr lang="en-US" sz="1600" dirty="0" smtClean="0"/>
              <a:t>Council in detail, </a:t>
            </a:r>
            <a:r>
              <a:rPr lang="en-US" sz="1600" dirty="0" smtClean="0"/>
              <a:t>we wanted to share with you at a high level what we expect for 2021.  We hope this review will help you in planning your commitment to church for the coming year.  We realize the next two years are a stretch for us but we are faithful that each of us will continue to support the direction that we have chosen for LCR.</a:t>
            </a:r>
          </a:p>
          <a:p>
            <a:endParaRPr lang="en-US" sz="1600" dirty="0" smtClean="0"/>
          </a:p>
          <a:p>
            <a:r>
              <a:rPr lang="en-US" sz="1600" dirty="0" smtClean="0"/>
              <a:t>Should you have questions or thoughts on this, please contact myself or any of the Finance Committee.  Thank you!</a:t>
            </a:r>
          </a:p>
          <a:p>
            <a:endParaRPr lang="en-US" sz="1600" dirty="0"/>
          </a:p>
          <a:p>
            <a:endParaRPr lang="en-US" sz="16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4A3274-008E-4BFE-9FEE-B4544C166BA3}" type="datetimeFigureOut">
              <a:rPr lang="en-US" smtClean="0"/>
              <a:pPr/>
              <a:t>11/12/2020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B3BD4A-CFE7-4111-84B5-631A28CD31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AFB6C-EACD-4433-811F-7E287447E11E}" type="datetimeFigureOut">
              <a:rPr lang="en-US" smtClean="0"/>
              <a:pPr/>
              <a:t>11/12/2020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E4FA-67D4-4E21-88C9-0E69218581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62000" y="0"/>
            <a:ext cx="77724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LCR Operating Inc./Exp.</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mj-lt"/>
                <a:ea typeface="+mj-ea"/>
                <a:cs typeface="+mj-cs"/>
              </a:rPr>
              <a:t>October YTD 2020</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5" name="Chart 4"/>
          <p:cNvGraphicFramePr/>
          <p:nvPr/>
        </p:nvGraphicFramePr>
        <p:xfrm>
          <a:off x="152400" y="1371600"/>
          <a:ext cx="8763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579416" y="5971308"/>
            <a:ext cx="1143000" cy="381000"/>
          </a:xfrm>
          <a:prstGeom prst="rect">
            <a:avLst/>
          </a:prstGeom>
          <a:noFill/>
        </p:spPr>
        <p:txBody>
          <a:bodyPr wrap="square" rtlCol="0">
            <a:spAutoFit/>
          </a:bodyPr>
          <a:lstStyle/>
          <a:p>
            <a:pPr algn="ctr"/>
            <a:r>
              <a:rPr lang="en-US" b="1" dirty="0" smtClean="0">
                <a:solidFill>
                  <a:srgbClr val="009900"/>
                </a:solidFill>
              </a:rPr>
              <a:t>Income</a:t>
            </a:r>
            <a:endParaRPr lang="en-US" b="1" dirty="0">
              <a:solidFill>
                <a:srgbClr val="0099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0" y="685800"/>
          <a:ext cx="9144000" cy="6019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685800" y="0"/>
            <a:ext cx="77724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LCR 2021 Operating </a:t>
            </a:r>
            <a:r>
              <a:rPr kumimoji="0" lang="en-US" sz="4400" b="1" i="0" u="sng" strike="noStrike" kern="1200" cap="none" spc="0" normalizeH="0" baseline="0" noProof="0" dirty="0" smtClean="0">
                <a:ln>
                  <a:noFill/>
                </a:ln>
                <a:solidFill>
                  <a:schemeClr val="tx1"/>
                </a:solidFill>
                <a:effectLst/>
                <a:uLnTx/>
                <a:uFillTx/>
                <a:latin typeface="+mj-lt"/>
                <a:ea typeface="+mj-ea"/>
                <a:cs typeface="+mj-cs"/>
              </a:rPr>
              <a:t>Estimated</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mj-lt"/>
                <a:ea typeface="+mj-ea"/>
                <a:cs typeface="+mj-cs"/>
              </a:rPr>
              <a:t>Expenses By Mission</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4" name="TextBox 3"/>
          <p:cNvSpPr txBox="1"/>
          <p:nvPr/>
        </p:nvSpPr>
        <p:spPr>
          <a:xfrm>
            <a:off x="6781800" y="1600200"/>
            <a:ext cx="2209800" cy="1200329"/>
          </a:xfrm>
          <a:prstGeom prst="rect">
            <a:avLst/>
          </a:prstGeom>
          <a:noFill/>
        </p:spPr>
        <p:txBody>
          <a:bodyPr wrap="square" rtlCol="0">
            <a:spAutoFit/>
          </a:bodyPr>
          <a:lstStyle/>
          <a:p>
            <a:pPr algn="ctr"/>
            <a:r>
              <a:rPr lang="en-US" dirty="0" smtClean="0"/>
              <a:t>Includes:</a:t>
            </a:r>
          </a:p>
          <a:p>
            <a:pPr>
              <a:buFont typeface="Calibri" pitchFamily="34" charset="0"/>
              <a:buChar char="−"/>
            </a:pPr>
            <a:r>
              <a:rPr lang="en-US" dirty="0" smtClean="0"/>
              <a:t> Worship/Preaching</a:t>
            </a:r>
          </a:p>
          <a:p>
            <a:pPr>
              <a:buFont typeface="Calibri" pitchFamily="34" charset="0"/>
              <a:buChar char="−"/>
            </a:pPr>
            <a:r>
              <a:rPr lang="en-US" dirty="0" smtClean="0"/>
              <a:t>  Music</a:t>
            </a:r>
          </a:p>
          <a:p>
            <a:pPr>
              <a:buFont typeface="Calibri" pitchFamily="34" charset="0"/>
              <a:buChar char="−"/>
            </a:pPr>
            <a:r>
              <a:rPr lang="en-US" dirty="0" smtClean="0"/>
              <a:t>  Pastoral Care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636</Words>
  <Application>Microsoft Office PowerPoint</Application>
  <PresentationFormat>On-screen Show (4:3)</PresentationFormat>
  <Paragraphs>49</Paragraphs>
  <Slides>2</Slides>
  <Notes>2</Notes>
  <HiddenSlides>0</HiddenSlides>
  <MMClips>0</MMClips>
  <ScaleCrop>false</ScaleCrop>
  <HeadingPairs>
    <vt:vector size="4" baseType="variant">
      <vt:variant>
        <vt:lpstr>Theme</vt:lpstr>
      </vt:variant>
      <vt:variant>
        <vt:i4>2</vt:i4>
      </vt:variant>
      <vt:variant>
        <vt:lpstr>Slide Titles</vt:lpstr>
      </vt:variant>
      <vt:variant>
        <vt:i4>2</vt:i4>
      </vt:variant>
    </vt:vector>
  </HeadingPairs>
  <TitlesOfParts>
    <vt:vector size="4" baseType="lpstr">
      <vt:lpstr>Office Theme</vt:lpstr>
      <vt:lpstr>Custom Design</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LCR 2020 Budget</dc:title>
  <dc:creator>Dawn Jacobson</dc:creator>
  <cp:lastModifiedBy>Dawn Jacobson</cp:lastModifiedBy>
  <cp:revision>62</cp:revision>
  <dcterms:created xsi:type="dcterms:W3CDTF">2020-01-17T04:22:39Z</dcterms:created>
  <dcterms:modified xsi:type="dcterms:W3CDTF">2020-11-13T03:21:54Z</dcterms:modified>
</cp:coreProperties>
</file>